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Presupuesto</a:t>
            </a:r>
            <a:r>
              <a:rPr lang="en-US" dirty="0"/>
              <a:t> 2024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2345676188484504"/>
          <c:w val="1"/>
          <c:h val="0.474652326212120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Autorizado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050"/>
                    </a:pPr>
                    <a:r>
                      <a:rPr lang="en-US" sz="1050" b="1" dirty="0"/>
                      <a:t>$20,319,632.39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A9F-40A4-B415-7DE409D51F8A}"/>
                </c:ext>
              </c:extLst>
            </c:dLbl>
            <c:dLbl>
              <c:idx val="1"/>
              <c:layout>
                <c:manualLayout>
                  <c:x val="-1.8374026817533095E-4"/>
                  <c:y val="-3.9685216381853267E-2"/>
                </c:manualLayout>
              </c:layout>
              <c:tx>
                <c:rich>
                  <a:bodyPr/>
                  <a:lstStyle/>
                  <a:p>
                    <a:pPr>
                      <a:defRPr sz="1050"/>
                    </a:pPr>
                    <a:r>
                      <a:rPr lang="en-US" sz="1050" b="1" dirty="0"/>
                      <a:t>$423,064.67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A9F-40A4-B415-7DE409D51F8A}"/>
                </c:ext>
              </c:extLst>
            </c:dLbl>
            <c:dLbl>
              <c:idx val="2"/>
              <c:layout>
                <c:manualLayout>
                  <c:x val="2.8820088366249903E-2"/>
                  <c:y val="-2.444087845114715E-2"/>
                </c:manualLayout>
              </c:layout>
              <c:tx>
                <c:rich>
                  <a:bodyPr/>
                  <a:lstStyle/>
                  <a:p>
                    <a:pPr>
                      <a:defRPr sz="1050"/>
                    </a:pPr>
                    <a:r>
                      <a:rPr lang="en-US" sz="1050" b="1" dirty="0"/>
                      <a:t>$1,029,769.52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A9F-40A4-B415-7DE409D51F8A}"/>
                </c:ext>
              </c:extLst>
            </c:dLbl>
            <c:dLbl>
              <c:idx val="3"/>
              <c:layout>
                <c:manualLayout>
                  <c:x val="3.2560484732465624E-2"/>
                  <c:y val="-3.9593106434885852E-2"/>
                </c:manualLayout>
              </c:layout>
              <c:spPr/>
              <c:txPr>
                <a:bodyPr/>
                <a:lstStyle/>
                <a:p>
                  <a:pPr>
                    <a:defRPr sz="1100" b="1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9F-40A4-B415-7DE409D51F8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Servicios Personales</c:v>
                </c:pt>
                <c:pt idx="1">
                  <c:v>Materiales y Suministros</c:v>
                </c:pt>
                <c:pt idx="2">
                  <c:v>Servicios Generales</c:v>
                </c:pt>
              </c:strCache>
            </c:strRef>
          </c:cat>
          <c:val>
            <c:numRef>
              <c:f>Hoja1!$B$2:$B$4</c:f>
              <c:numCache>
                <c:formatCode>"$"#,##0.00</c:formatCode>
                <c:ptCount val="3"/>
                <c:pt idx="0">
                  <c:v>22217866.370000001</c:v>
                </c:pt>
                <c:pt idx="1">
                  <c:v>284362.36</c:v>
                </c:pt>
                <c:pt idx="2">
                  <c:v>1151125.27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9F-40A4-B415-7DE409D51F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1506928"/>
        <c:axId val="231504968"/>
      </c:barChart>
      <c:catAx>
        <c:axId val="23150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/>
        </c:spPr>
        <c:txPr>
          <a:bodyPr/>
          <a:lstStyle/>
          <a:p>
            <a:pPr algn="just">
              <a:defRPr sz="1200" b="1"/>
            </a:pPr>
            <a:endParaRPr lang="es-MX"/>
          </a:p>
        </c:txPr>
        <c:crossAx val="231504968"/>
        <c:crosses val="autoZero"/>
        <c:auto val="1"/>
        <c:lblAlgn val="ctr"/>
        <c:lblOffset val="100"/>
        <c:noMultiLvlLbl val="0"/>
      </c:catAx>
      <c:valAx>
        <c:axId val="231504968"/>
        <c:scaling>
          <c:orientation val="minMax"/>
        </c:scaling>
        <c:delete val="1"/>
        <c:axPos val="l"/>
        <c:numFmt formatCode="&quot;$&quot;#,##0.00" sourceLinked="1"/>
        <c:majorTickMark val="none"/>
        <c:minorTickMark val="none"/>
        <c:tickLblPos val="none"/>
        <c:crossAx val="231506928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b="1"/>
            </a:pPr>
            <a:endParaRPr lang="es-MX"/>
          </a:p>
        </c:txPr>
      </c:legendEntry>
      <c:overlay val="0"/>
    </c:legend>
    <c:plotVisOnly val="1"/>
    <c:dispBlanksAs val="gap"/>
    <c:showDLblsOverMax val="0"/>
  </c:chart>
  <c:spPr>
    <a:gradFill>
      <a:gsLst>
        <a:gs pos="0">
          <a:srgbClr val="4F81BD">
            <a:lumMod val="75000"/>
            <a:alpha val="71000"/>
          </a:srgbClr>
        </a:gs>
        <a:gs pos="53000">
          <a:srgbClr val="D4DEFF"/>
        </a:gs>
        <a:gs pos="83000">
          <a:srgbClr val="D4DEFF"/>
        </a:gs>
        <a:gs pos="100000">
          <a:srgbClr val="96AB94"/>
        </a:gs>
      </a:gsLst>
      <a:lin ang="5400000" scaled="0"/>
    </a:gradFill>
    <a:ln w="0">
      <a:solidFill>
        <a:schemeClr val="tx1"/>
      </a:solidFill>
    </a:ln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28F7-08A9-43FD-A97B-5C7123B66710}" type="datetimeFigureOut">
              <a:rPr lang="es-ES" smtClean="0"/>
              <a:pPr/>
              <a:t>29/01/2024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3234-510B-47C9-A303-4560AE3AE0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28F7-08A9-43FD-A97B-5C7123B66710}" type="datetimeFigureOut">
              <a:rPr lang="es-ES" smtClean="0"/>
              <a:pPr/>
              <a:t>29/01/2024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3234-510B-47C9-A303-4560AE3AE0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28F7-08A9-43FD-A97B-5C7123B66710}" type="datetimeFigureOut">
              <a:rPr lang="es-ES" smtClean="0"/>
              <a:pPr/>
              <a:t>29/01/2024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3234-510B-47C9-A303-4560AE3AE0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28F7-08A9-43FD-A97B-5C7123B66710}" type="datetimeFigureOut">
              <a:rPr lang="es-ES" smtClean="0"/>
              <a:pPr/>
              <a:t>29/01/2024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3234-510B-47C9-A303-4560AE3AE0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28F7-08A9-43FD-A97B-5C7123B66710}" type="datetimeFigureOut">
              <a:rPr lang="es-ES" smtClean="0"/>
              <a:pPr/>
              <a:t>29/01/2024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3234-510B-47C9-A303-4560AE3AE0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28F7-08A9-43FD-A97B-5C7123B66710}" type="datetimeFigureOut">
              <a:rPr lang="es-ES" smtClean="0"/>
              <a:pPr/>
              <a:t>29/01/2024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3234-510B-47C9-A303-4560AE3AE0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28F7-08A9-43FD-A97B-5C7123B66710}" type="datetimeFigureOut">
              <a:rPr lang="es-ES" smtClean="0"/>
              <a:pPr/>
              <a:t>29/01/2024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3234-510B-47C9-A303-4560AE3AE0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28F7-08A9-43FD-A97B-5C7123B66710}" type="datetimeFigureOut">
              <a:rPr lang="es-ES" smtClean="0"/>
              <a:pPr/>
              <a:t>29/01/2024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3234-510B-47C9-A303-4560AE3AE0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28F7-08A9-43FD-A97B-5C7123B66710}" type="datetimeFigureOut">
              <a:rPr lang="es-ES" smtClean="0"/>
              <a:pPr/>
              <a:t>29/01/2024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3234-510B-47C9-A303-4560AE3AE0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28F7-08A9-43FD-A97B-5C7123B66710}" type="datetimeFigureOut">
              <a:rPr lang="es-ES" smtClean="0"/>
              <a:pPr/>
              <a:t>29/01/2024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3234-510B-47C9-A303-4560AE3AE0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28F7-08A9-43FD-A97B-5C7123B66710}" type="datetimeFigureOut">
              <a:rPr lang="es-ES" smtClean="0"/>
              <a:pPr/>
              <a:t>29/01/2024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3234-510B-47C9-A303-4560AE3AE0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628F7-08A9-43FD-A97B-5C7123B66710}" type="datetimeFigureOut">
              <a:rPr lang="es-ES" smtClean="0"/>
              <a:pPr/>
              <a:t>29/01/2024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53234-510B-47C9-A303-4560AE3AE0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ntalocal.chiapas.gob.mx/pag_cuentap.php" TargetMode="External"/><Relationship Id="rId2" Type="http://schemas.openxmlformats.org/officeDocument/2006/relationships/hyperlink" Target="http://www.juntalocal.chiapas.gob.mx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3600400"/>
          </a:xfrm>
        </p:spPr>
        <p:txBody>
          <a:bodyPr>
            <a:normAutofit fontScale="90000"/>
          </a:bodyPr>
          <a:lstStyle/>
          <a:p>
            <a:r>
              <a:rPr lang="es-MX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DIFUSIÓN A LA CIUDADANIA DE LA LEY DE INGRESOS Y DEL PRESUPUESTO DE EGRESOS </a:t>
            </a:r>
            <a:br>
              <a:rPr lang="es-MX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FORMATO No.3 AL 01 DE ENERO DEL 2024</a:t>
            </a:r>
            <a:endParaRPr lang="es-ES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n 7" descr="Resultado de imagen para LOGO DE  GOBIERNO DEL ESTADO DE CHIAPAS 201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53298"/>
            <a:ext cx="180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79" y="188720"/>
            <a:ext cx="1776330" cy="72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es-MX" b="1" u="sng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Información Presupuestal 2024</a:t>
            </a:r>
            <a:endParaRPr lang="es-ES" b="1" u="sng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2852936"/>
            <a:ext cx="3312368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ootlight MT Light" pitchFamily="18" charset="0"/>
              <a:ea typeface="+mj-ea"/>
              <a:cs typeface="+mj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043608" y="2132856"/>
            <a:ext cx="7056784" cy="3432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s-ES" b="1" dirty="0">
                <a:latin typeface="Arial Black" pitchFamily="34" charset="0"/>
              </a:rPr>
              <a:t>TEMAS DE IMPORTANCIA:</a:t>
            </a:r>
          </a:p>
          <a:p>
            <a:pPr algn="just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s-ES" dirty="0">
              <a:latin typeface="Arial Black" pitchFamily="34" charset="0"/>
            </a:endParaRPr>
          </a:p>
          <a:p>
            <a:pPr algn="just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s-MX" dirty="0">
                <a:latin typeface="Arial Black" pitchFamily="34" charset="0"/>
              </a:rPr>
              <a:t> ¿QUÉ ES EL PRESUPUESTO DE EGRESOS Y CUÁL ES SU IMPORTANCIA?</a:t>
            </a:r>
          </a:p>
          <a:p>
            <a:pPr algn="just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endParaRPr lang="es-MX" dirty="0">
              <a:latin typeface="Arial Black" pitchFamily="34" charset="0"/>
            </a:endParaRPr>
          </a:p>
          <a:p>
            <a:pPr algn="just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s-MX" dirty="0">
                <a:latin typeface="Arial Black" pitchFamily="34" charset="0"/>
              </a:rPr>
              <a:t> ¿EN QUÉ SE GASTA?</a:t>
            </a:r>
          </a:p>
          <a:p>
            <a:pPr algn="just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endParaRPr lang="es-MX" dirty="0">
              <a:latin typeface="Arial Black" pitchFamily="34" charset="0"/>
            </a:endParaRPr>
          </a:p>
          <a:p>
            <a:pPr algn="just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s-MX" dirty="0">
                <a:latin typeface="Arial Black" pitchFamily="34" charset="0"/>
              </a:rPr>
              <a:t> ¿PARA QUÉ SE GASTA?</a:t>
            </a:r>
          </a:p>
          <a:p>
            <a:pPr algn="just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endParaRPr lang="es-MX" dirty="0">
              <a:latin typeface="Arial Black" pitchFamily="34" charset="0"/>
            </a:endParaRPr>
          </a:p>
          <a:p>
            <a:pPr algn="just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s-MX" dirty="0">
                <a:latin typeface="Arial Black" pitchFamily="34" charset="0"/>
              </a:rPr>
              <a:t> ¿QUÉ PUEDEN HACER LOS CIUDADANOS?</a:t>
            </a:r>
            <a:endParaRPr lang="es-ES" dirty="0">
              <a:latin typeface="Arial Black" pitchFamily="34" charset="0"/>
            </a:endParaRPr>
          </a:p>
        </p:txBody>
      </p:sp>
      <p:pic>
        <p:nvPicPr>
          <p:cNvPr id="11" name="Imagen 10" descr="Resultado de imagen para LOGO DE  GOBIERNO DEL ESTADO DE CHIAPAS 201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53298"/>
            <a:ext cx="180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79" y="188720"/>
            <a:ext cx="1776330" cy="72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920880" cy="864096"/>
          </a:xfrm>
        </p:spPr>
        <p:txBody>
          <a:bodyPr>
            <a:normAutofit/>
          </a:bodyPr>
          <a:lstStyle/>
          <a:p>
            <a:pPr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s-MX" sz="2500" b="1" u="sng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¿QUÉ ES EL PRESUPUESTO DE EGRESOS Y CUÁL ES SU IMPORTANCIA?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2852936"/>
            <a:ext cx="3312368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ootlight MT Light" pitchFamily="18" charset="0"/>
              <a:ea typeface="+mj-ea"/>
              <a:cs typeface="+mj-cs"/>
            </a:endParaRPr>
          </a:p>
        </p:txBody>
      </p:sp>
      <p:pic>
        <p:nvPicPr>
          <p:cNvPr id="2050" name="Picture 2" descr="http://inipublica.info/wp-content/uploads/2012/11/distribuye-presupuesto.jpg"/>
          <p:cNvPicPr>
            <a:picLocks noChangeAspect="1" noChangeArrowheads="1"/>
          </p:cNvPicPr>
          <p:nvPr/>
        </p:nvPicPr>
        <p:blipFill>
          <a:blip r:embed="rId2" cstate="print"/>
          <a:srcRect l="1507" r="14128" b="10574"/>
          <a:stretch>
            <a:fillRect/>
          </a:stretch>
        </p:blipFill>
        <p:spPr bwMode="auto">
          <a:xfrm rot="356247">
            <a:off x="5242881" y="2741990"/>
            <a:ext cx="3528392" cy="2016224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395536" y="1700808"/>
            <a:ext cx="4104456" cy="5053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s-ES" sz="1600" dirty="0"/>
              <a:t>Documento jurídico aprobado por el H. Congreso del Estado a iniciativa del C. Gobernador, en el cual se consigna el gasto público de acuerdo con su naturaleza y cuantía, el presupuesto es todo el dinero que estima gastar la Junta Local de Conciliación y Arbitraje del Estado de Chiapas, en cada ejercicio fiscal. </a:t>
            </a:r>
          </a:p>
          <a:p>
            <a:pPr algn="just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s-ES" sz="1600" dirty="0"/>
              <a:t>En el presupuesto de Egresos se encuentra integrado en base a los diferentes clasificadores de gasto: Clasificador de Tipo y Objeto del Gasto; al Clasificador Funcional; al Clasificador Programático; Clasificador de Claves de Financiamiento; Clasificador Administrativo; y, a las demás disposiciones que al efecto emita la Secretaría de Hacienda. Lo anterior para tener un control eficiente y eficaz del gasto, teniendo como resultado este Documento el cual permite controlar, ejercer, analizar y evaluar el ejercicio de los recursos públicos, a fin de rendir cuentas de los mismos a la ciudadanía y que se cumplan los objetivos y metas.</a:t>
            </a:r>
          </a:p>
        </p:txBody>
      </p:sp>
      <p:pic>
        <p:nvPicPr>
          <p:cNvPr id="11" name="Imagen 10" descr="Resultado de imagen para LOGO DE  GOBIERNO DEL ESTADO DE CHIAPAS 201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153298"/>
            <a:ext cx="180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79" y="188720"/>
            <a:ext cx="1776330" cy="72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2342052606"/>
              </p:ext>
            </p:extLst>
          </p:nvPr>
        </p:nvGraphicFramePr>
        <p:xfrm>
          <a:off x="4283968" y="1916832"/>
          <a:ext cx="468052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920880" cy="576064"/>
          </a:xfrm>
        </p:spPr>
        <p:txBody>
          <a:bodyPr>
            <a:normAutofit/>
          </a:bodyPr>
          <a:lstStyle/>
          <a:p>
            <a:pPr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s-MX" sz="2800" b="1" u="sng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¿EN QUÉ SE GASTA?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2852936"/>
            <a:ext cx="3312368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ootlight MT Light" pitchFamily="18" charset="0"/>
              <a:ea typeface="+mj-ea"/>
              <a:cs typeface="+mj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95536" y="1556792"/>
            <a:ext cx="4104456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s-ES" sz="1600" dirty="0"/>
          </a:p>
        </p:txBody>
      </p:sp>
      <p:sp>
        <p:nvSpPr>
          <p:cNvPr id="10" name="9 Rectángulo"/>
          <p:cNvSpPr/>
          <p:nvPr/>
        </p:nvSpPr>
        <p:spPr>
          <a:xfrm>
            <a:off x="35496" y="1364570"/>
            <a:ext cx="4176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/>
              <a:t>En hacer frente a las obligaciones de la Junta Local de Conciliación y Arbitraje del Estado de Chiapas:</a:t>
            </a:r>
          </a:p>
          <a:p>
            <a:pPr algn="just"/>
            <a:r>
              <a:rPr lang="es-ES" sz="1600" b="1" dirty="0"/>
              <a:t>Servicios Personales: </a:t>
            </a:r>
            <a:r>
              <a:rPr lang="es-ES" sz="1600" dirty="0"/>
              <a:t>Sueldo base al personal del Confianza y al personal sindicalizado, así como, todas las prestaciones de ley. </a:t>
            </a:r>
          </a:p>
          <a:p>
            <a:pPr algn="just"/>
            <a:r>
              <a:rPr lang="es-MX" sz="1600" b="1" dirty="0"/>
              <a:t>Materiales y Suministros: </a:t>
            </a:r>
            <a:r>
              <a:rPr lang="es-ES" sz="1600" dirty="0"/>
              <a:t>Gastos para la  adquisición de materiales y útiles de oficina, de impresión y reproducción, consumibles para el procesamiento en equipos y bienes informáticos, material de limpieza, combustibles, lubricantes y aditivos, etc.</a:t>
            </a:r>
          </a:p>
          <a:p>
            <a:pPr algn="just"/>
            <a:r>
              <a:rPr lang="es-ES" sz="1600" b="1" dirty="0"/>
              <a:t>Servicios Generales: </a:t>
            </a:r>
            <a:r>
              <a:rPr lang="es-ES" sz="1600" dirty="0"/>
              <a:t>Energía eléctrica, teléfono, internet, agua potable, aseguramiento de bienes patrimoniales, arrendamiento de equipo de administración, servicio postal, servicio de vigilancia, servicio de limpieza, impuestos y derechos, etc.</a:t>
            </a:r>
          </a:p>
        </p:txBody>
      </p:sp>
      <p:pic>
        <p:nvPicPr>
          <p:cNvPr id="13" name="Imagen 12" descr="Resultado de imagen para LOGO DE  GOBIERNO DEL ESTADO DE CHIAPAS 201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153298"/>
            <a:ext cx="180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79" y="188720"/>
            <a:ext cx="1776330" cy="72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920880" cy="576064"/>
          </a:xfrm>
        </p:spPr>
        <p:txBody>
          <a:bodyPr>
            <a:normAutofit/>
          </a:bodyPr>
          <a:lstStyle/>
          <a:p>
            <a:pPr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s-MX" sz="2800" b="1" u="sng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¿PARA QUÉ SE GASTA?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2852936"/>
            <a:ext cx="3312368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ootlight MT Light" pitchFamily="18" charset="0"/>
              <a:ea typeface="+mj-ea"/>
              <a:cs typeface="+mj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95536" y="1556792"/>
            <a:ext cx="4104456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s-ES" sz="1600" dirty="0"/>
          </a:p>
        </p:txBody>
      </p:sp>
      <p:sp>
        <p:nvSpPr>
          <p:cNvPr id="12" name="11 Rectángulo"/>
          <p:cNvSpPr/>
          <p:nvPr/>
        </p:nvSpPr>
        <p:spPr>
          <a:xfrm>
            <a:off x="539552" y="1772816"/>
            <a:ext cx="417646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/>
              <a:t>Impartición de Justicia en Materia Laboral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976119" y="1772816"/>
            <a:ext cx="208877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b="1" dirty="0"/>
              <a:t>Conciliación Laboral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429256" y="2488828"/>
            <a:ext cx="3175192" cy="230832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Es un documento que el pleno de la Junta Local de Conciliación y Arbitraje dicta y eleva a la categoría de laudo, en el cual se hace constar la terminación voluntaria de la relación laboral entre un trabajador y el o los patrones.</a:t>
            </a:r>
          </a:p>
        </p:txBody>
      </p:sp>
      <p:cxnSp>
        <p:nvCxnSpPr>
          <p:cNvPr id="17" name="16 Conector recto"/>
          <p:cNvCxnSpPr>
            <a:stCxn id="12" idx="2"/>
            <a:endCxn id="14" idx="0"/>
          </p:cNvCxnSpPr>
          <p:nvPr/>
        </p:nvCxnSpPr>
        <p:spPr>
          <a:xfrm>
            <a:off x="2627784" y="2142148"/>
            <a:ext cx="0" cy="3466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539552" y="2488828"/>
            <a:ext cx="4176464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Es un procedimiento Ordinario que consiste en la presentación de una demanda, reclamando diversas prestaciones por motivo de un despido injustificado, se desahogan todas las pruebas y el pleno de la Junta que corresponda, determina la procedencia o improcedencia de la misma.</a:t>
            </a:r>
          </a:p>
        </p:txBody>
      </p:sp>
      <p:cxnSp>
        <p:nvCxnSpPr>
          <p:cNvPr id="20" name="19 Conector recto"/>
          <p:cNvCxnSpPr/>
          <p:nvPr/>
        </p:nvCxnSpPr>
        <p:spPr>
          <a:xfrm>
            <a:off x="7056784" y="2132856"/>
            <a:ext cx="0" cy="3466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n 15" descr="Resultado de imagen para LOGO DE  GOBIERNO DEL ESTADO DE CHIAPAS 201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53298"/>
            <a:ext cx="180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79" y="188720"/>
            <a:ext cx="1776330" cy="72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920880" cy="576064"/>
          </a:xfrm>
        </p:spPr>
        <p:txBody>
          <a:bodyPr>
            <a:normAutofit/>
          </a:bodyPr>
          <a:lstStyle/>
          <a:p>
            <a:pPr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s-MX" sz="28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¿QUÉ PUEDEN HACER LOS CIUDADANOS?</a:t>
            </a:r>
            <a:endParaRPr lang="es-ES" sz="28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115616" y="2204864"/>
            <a:ext cx="374441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800" b="1" u="sng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Dudas y Aclaraciones</a:t>
            </a:r>
            <a:endParaRPr kumimoji="0" lang="es-ES" sz="2800" b="1" i="0" u="sng" strike="noStrike" kern="120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 bwMode="auto">
          <a:xfrm>
            <a:off x="827584" y="3429000"/>
            <a:ext cx="7632848" cy="108012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41910" tIns="41910" rIns="41910" bIns="41910" spcCol="1270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i="1" dirty="0">
                <a:solidFill>
                  <a:schemeClr val="tx1"/>
                </a:solidFill>
              </a:rPr>
              <a:t>LINK: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dirty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dirty="0">
                <a:solidFill>
                  <a:schemeClr val="tx2">
                    <a:lumMod val="75000"/>
                  </a:schemeClr>
                </a:solidFill>
                <a:hlinkClick r:id="rId2"/>
              </a:rPr>
              <a:t>www.juntalocal.chiapas.gob.mx/</a:t>
            </a:r>
            <a:r>
              <a:rPr lang="es-MX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dirty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dirty="0">
                <a:solidFill>
                  <a:schemeClr val="tx2">
                    <a:lumMod val="75000"/>
                  </a:schemeClr>
                </a:solidFill>
                <a:hlinkClick r:id="rId3"/>
              </a:rPr>
              <a:t>www.juntalocal.chiapas.gob.mx/pag_cuentap.php</a:t>
            </a:r>
            <a:r>
              <a:rPr lang="es-MX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tx1"/>
              </a:solidFill>
            </a:endParaRPr>
          </a:p>
        </p:txBody>
      </p:sp>
      <p:pic>
        <p:nvPicPr>
          <p:cNvPr id="9" name="Imagen 8" descr="Resultado de imagen para LOGO DE  GOBIERNO DEL ESTADO DE CHIAPAS 201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720" y="153298"/>
            <a:ext cx="180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79" y="188720"/>
            <a:ext cx="1776330" cy="72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535</Words>
  <Application>Microsoft Office PowerPoint</Application>
  <PresentationFormat>Presentación en pantalla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Footlight MT Light</vt:lpstr>
      <vt:lpstr>Tema de Office</vt:lpstr>
      <vt:lpstr>DIFUSIÓN A LA CIUDADANIA DE LA LEY DE INGRESOS Y DEL PRESUPUESTO DE EGRESOS  FORMATO No.3 AL 01 DE ENERO DEL 2024</vt:lpstr>
      <vt:lpstr>Información Presupuestal 2024</vt:lpstr>
      <vt:lpstr> ¿QUÉ ES EL PRESUPUESTO DE EGRESOS Y CUÁL ES SU IMPORTANCIA?</vt:lpstr>
      <vt:lpstr> ¿EN QUÉ SE GASTA?</vt:lpstr>
      <vt:lpstr>¿PARA QUÉ SE GASTA?</vt:lpstr>
      <vt:lpstr> ¿QUÉ PUEDEN HACER LOS CIUDADANOS?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DIFUSIÓN A LA CIUDADANIA DE LA LEY DE INGRESOS Y DEL PRESUPUESTO DE EGRESOS  FORMATO No.3 AL 01 DE ENERO DEL 2015</dc:title>
  <dc:creator>Emi</dc:creator>
  <cp:lastModifiedBy>Lic Deysi</cp:lastModifiedBy>
  <cp:revision>59</cp:revision>
  <dcterms:created xsi:type="dcterms:W3CDTF">2015-03-06T18:03:57Z</dcterms:created>
  <dcterms:modified xsi:type="dcterms:W3CDTF">2024-01-29T16:45:37Z</dcterms:modified>
</cp:coreProperties>
</file>